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7" r:id="rId5"/>
    <p:sldId id="269" r:id="rId6"/>
    <p:sldId id="276" r:id="rId7"/>
    <p:sldId id="285" r:id="rId8"/>
    <p:sldId id="280" r:id="rId9"/>
    <p:sldId id="281" r:id="rId10"/>
    <p:sldId id="282" r:id="rId11"/>
    <p:sldId id="283" r:id="rId12"/>
    <p:sldId id="286" r:id="rId13"/>
    <p:sldId id="287" r:id="rId14"/>
    <p:sldId id="288" r:id="rId15"/>
    <p:sldId id="289" r:id="rId16"/>
    <p:sldId id="304" r:id="rId17"/>
    <p:sldId id="299" r:id="rId18"/>
    <p:sldId id="300" r:id="rId19"/>
    <p:sldId id="297" r:id="rId20"/>
    <p:sldId id="298" r:id="rId21"/>
    <p:sldId id="301" r:id="rId22"/>
    <p:sldId id="303" r:id="rId23"/>
    <p:sldId id="292" r:id="rId24"/>
    <p:sldId id="293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80" d="100"/>
          <a:sy n="80" d="100"/>
        </p:scale>
        <p:origin x="78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5/23/2021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5/23/2021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5.png"/><Relationship Id="rId7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F8C9F4-A560-4723-8B30-B655553EAC21}"/>
              </a:ext>
            </a:extLst>
          </p:cNvPr>
          <p:cNvSpPr txBox="1"/>
          <p:nvPr/>
        </p:nvSpPr>
        <p:spPr>
          <a:xfrm>
            <a:off x="6343650" y="897879"/>
            <a:ext cx="2371372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0230F-85AA-402F-BAA9-05A45A877DBA}"/>
              </a:ext>
            </a:extLst>
          </p:cNvPr>
          <p:cNvSpPr txBox="1"/>
          <p:nvPr/>
        </p:nvSpPr>
        <p:spPr>
          <a:xfrm>
            <a:off x="6683021" y="2505670"/>
            <a:ext cx="439137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2C567A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Transportation Network and COVID19 Chicago</a:t>
            </a:r>
          </a:p>
          <a:p>
            <a:endParaRPr lang="en-US" dirty="0"/>
          </a:p>
        </p:txBody>
      </p:sp>
      <p:pic>
        <p:nvPicPr>
          <p:cNvPr id="25" name="Picture Placeholder 24" descr="A picture containing outdoor, building, city, skyscraper&#10;&#10;Description automatically generated">
            <a:extLst>
              <a:ext uri="{FF2B5EF4-FFF2-40B4-BE49-F238E27FC236}">
                <a16:creationId xmlns:a16="http://schemas.microsoft.com/office/drawing/2014/main" id="{89C6DAEB-7020-47B0-8065-477DD380CA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525" r="16525"/>
          <a:stretch>
            <a:fillRect/>
          </a:stretch>
        </p:blipFill>
        <p:spPr/>
      </p:pic>
      <p:pic>
        <p:nvPicPr>
          <p:cNvPr id="21" name="Picture 20" descr="A picture containing outdoor, building, city, skyscraper&#10;&#10;Description automatically generated">
            <a:extLst>
              <a:ext uri="{FF2B5EF4-FFF2-40B4-BE49-F238E27FC236}">
                <a16:creationId xmlns:a16="http://schemas.microsoft.com/office/drawing/2014/main" id="{E9F4FE03-2570-4B36-A390-5F2BA76AF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7" r="23562"/>
          <a:stretch/>
        </p:blipFill>
        <p:spPr>
          <a:xfrm>
            <a:off x="710812" y="654739"/>
            <a:ext cx="5453271" cy="54532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0A05F7-B49F-4B16-A8F8-F0A21539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484" y="1885566"/>
            <a:ext cx="718952" cy="4708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C66285-FE05-4434-905A-8F0811DDD8DB}"/>
              </a:ext>
            </a:extLst>
          </p:cNvPr>
          <p:cNvSpPr txBox="1"/>
          <p:nvPr/>
        </p:nvSpPr>
        <p:spPr>
          <a:xfrm>
            <a:off x="251446" y="559490"/>
            <a:ext cx="907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Monthly Ride-share and Taxi Tippers Percentage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7AD07A-2B31-4F0F-9450-5C0C28744232}"/>
              </a:ext>
            </a:extLst>
          </p:cNvPr>
          <p:cNvSpPr txBox="1">
            <a:spLocks/>
          </p:cNvSpPr>
          <p:nvPr/>
        </p:nvSpPr>
        <p:spPr>
          <a:xfrm>
            <a:off x="8643419" y="1758595"/>
            <a:ext cx="1711484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tippers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2172379" y="1758595"/>
            <a:ext cx="1711484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Tippers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9BCC96-A324-4579-AF38-32152A60C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401" y="397211"/>
            <a:ext cx="597616" cy="9134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E9932B-F1AE-4F60-9F5E-78DC0EBE5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97" y="2342766"/>
            <a:ext cx="5207400" cy="39573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7DEFE1-79C2-45BF-BFD3-B848D315D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480" y="2391930"/>
            <a:ext cx="5171271" cy="396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C66285-FE05-4434-905A-8F0811DDD8DB}"/>
              </a:ext>
            </a:extLst>
          </p:cNvPr>
          <p:cNvSpPr txBox="1"/>
          <p:nvPr/>
        </p:nvSpPr>
        <p:spPr>
          <a:xfrm>
            <a:off x="251446" y="559490"/>
            <a:ext cx="929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Daily Average Ride-share and Taxi Trips To Hospitals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AAAD7C-A732-4AA6-B61F-06D97D37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11" y="1966875"/>
            <a:ext cx="4871276" cy="4420342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2172379" y="1758595"/>
            <a:ext cx="2833798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trips to hospitals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2CE72C-A723-43D2-B97F-33C92CB46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372" y="1934914"/>
            <a:ext cx="4871275" cy="439602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A67AD07A-2B31-4F0F-9450-5C0C28744232}"/>
              </a:ext>
            </a:extLst>
          </p:cNvPr>
          <p:cNvSpPr txBox="1">
            <a:spLocks/>
          </p:cNvSpPr>
          <p:nvPr/>
        </p:nvSpPr>
        <p:spPr>
          <a:xfrm>
            <a:off x="7772400" y="1758595"/>
            <a:ext cx="2247223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trips to hospitals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0A05F7-B49F-4B16-A8F8-F0A215396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220" y="2676215"/>
            <a:ext cx="718952" cy="470818"/>
          </a:xfrm>
          <a:prstGeom prst="rect">
            <a:avLst/>
          </a:prstGeom>
        </p:spPr>
      </p:pic>
      <p:pic>
        <p:nvPicPr>
          <p:cNvPr id="17" name="Picture 16" descr="A picture containing text, sky, tree, outdoor&#10;&#10;Description automatically generated">
            <a:extLst>
              <a:ext uri="{FF2B5EF4-FFF2-40B4-BE49-F238E27FC236}">
                <a16:creationId xmlns:a16="http://schemas.microsoft.com/office/drawing/2014/main" id="{EB602D56-016B-4C5E-B554-307231B18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07" r="93"/>
          <a:stretch/>
        </p:blipFill>
        <p:spPr>
          <a:xfrm>
            <a:off x="10097971" y="186061"/>
            <a:ext cx="1934914" cy="19349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931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C66285-FE05-4434-905A-8F0811DDD8DB}"/>
              </a:ext>
            </a:extLst>
          </p:cNvPr>
          <p:cNvSpPr txBox="1"/>
          <p:nvPr/>
        </p:nvSpPr>
        <p:spPr>
          <a:xfrm>
            <a:off x="251446" y="559490"/>
            <a:ext cx="9298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Daily Average Ride-share and Taxi Trips To Hospitals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7AD07A-2B31-4F0F-9450-5C0C28744232}"/>
              </a:ext>
            </a:extLst>
          </p:cNvPr>
          <p:cNvSpPr txBox="1">
            <a:spLocks/>
          </p:cNvSpPr>
          <p:nvPr/>
        </p:nvSpPr>
        <p:spPr>
          <a:xfrm>
            <a:off x="8898434" y="5754750"/>
            <a:ext cx="2247223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trips to hospitals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40A05F7-B49F-4B16-A8F8-F0A21539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945" y="2011131"/>
            <a:ext cx="718952" cy="4708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8435162" y="3240918"/>
            <a:ext cx="2833798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trips to hospitals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CFEE26-0EC4-4DFE-894B-F62D7DC83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67" y="1668313"/>
            <a:ext cx="7148513" cy="35213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A38BD8-1026-405A-8C64-C3E4EAD06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67" y="5411947"/>
            <a:ext cx="7148513" cy="1102166"/>
          </a:xfrm>
          <a:prstGeom prst="rect">
            <a:avLst/>
          </a:prstGeom>
        </p:spPr>
      </p:pic>
      <p:pic>
        <p:nvPicPr>
          <p:cNvPr id="22" name="Picture 21" descr="A picture containing text, sky, tree, outdoor&#10;&#10;Description automatically generated">
            <a:extLst>
              <a:ext uri="{FF2B5EF4-FFF2-40B4-BE49-F238E27FC236}">
                <a16:creationId xmlns:a16="http://schemas.microsoft.com/office/drawing/2014/main" id="{F53D4C43-D765-478C-B022-56773BCE7F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306" t="1520" r="1465" b="15968"/>
          <a:stretch/>
        </p:blipFill>
        <p:spPr>
          <a:xfrm>
            <a:off x="10487805" y="174306"/>
            <a:ext cx="1555940" cy="14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3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BE2E6BAC-6138-46C5-9E66-3ACABDC7F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81" t="17683" r="17327" b="23368"/>
          <a:stretch/>
        </p:blipFill>
        <p:spPr>
          <a:xfrm>
            <a:off x="265043" y="4454888"/>
            <a:ext cx="2223089" cy="2229129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EF44D01-30CA-40A7-8D4C-0293C6C07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423" y="1269497"/>
            <a:ext cx="4556480" cy="2350004"/>
          </a:xfrm>
        </p:spPr>
        <p:txBody>
          <a:bodyPr/>
          <a:lstStyle/>
          <a:p>
            <a:r>
              <a:rPr lang="en-US" sz="2700" b="1" dirty="0"/>
              <a:t>O’Hare and Midway airports</a:t>
            </a:r>
          </a:p>
          <a:p>
            <a:endParaRPr lang="en-US" sz="2700" b="1" dirty="0"/>
          </a:p>
          <a:p>
            <a:r>
              <a:rPr lang="en-US" sz="2700" b="1" dirty="0"/>
              <a:t>Taxi and Ride-share rides to and from each airport</a:t>
            </a:r>
            <a:br>
              <a:rPr lang="en-US" sz="2200" dirty="0"/>
            </a:br>
            <a:endParaRPr lang="en-US" b="1" dirty="0"/>
          </a:p>
          <a:p>
            <a:endParaRPr lang="en-US" sz="1800" dirty="0"/>
          </a:p>
        </p:txBody>
      </p:sp>
      <p:pic>
        <p:nvPicPr>
          <p:cNvPr id="15" name="Picture Placeholder 14" descr="A picture containing building, stadium, several&#10;&#10;Description automatically generated">
            <a:extLst>
              <a:ext uri="{FF2B5EF4-FFF2-40B4-BE49-F238E27FC236}">
                <a16:creationId xmlns:a16="http://schemas.microsoft.com/office/drawing/2014/main" id="{428089B1-FECB-402E-A89D-353C598D04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305" r="19305"/>
          <a:stretch>
            <a:fillRect/>
          </a:stretch>
        </p:blipFill>
        <p:spPr>
          <a:xfrm>
            <a:off x="5612393" y="0"/>
            <a:ext cx="6579608" cy="6029880"/>
          </a:xfrm>
        </p:spPr>
      </p:pic>
    </p:spTree>
    <p:extLst>
      <p:ext uri="{BB962C8B-B14F-4D97-AF65-F5344CB8AC3E}">
        <p14:creationId xmlns:p14="http://schemas.microsoft.com/office/powerpoint/2010/main" val="225415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3C48346-3B72-4D2F-84AD-B006A8270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" y="4327565"/>
            <a:ext cx="5151516" cy="21358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011EE0-D4A2-4D44-8FFC-4E166018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510" y="4323379"/>
            <a:ext cx="5165325" cy="2134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53499F-799F-42F4-9D96-549D1BBA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237" y="1732579"/>
            <a:ext cx="5195887" cy="21463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F24AA1-A9A2-4AB5-ACFD-F95749C45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78" y="1737203"/>
            <a:ext cx="5195887" cy="2137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1858617" y="1203224"/>
            <a:ext cx="2093623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drop-offs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7AD07A-2B31-4F0F-9450-5C0C28744232}"/>
              </a:ext>
            </a:extLst>
          </p:cNvPr>
          <p:cNvSpPr txBox="1">
            <a:spLocks/>
          </p:cNvSpPr>
          <p:nvPr/>
        </p:nvSpPr>
        <p:spPr>
          <a:xfrm>
            <a:off x="8061559" y="1225086"/>
            <a:ext cx="1824121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pickups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EAC1D-4E46-4856-AE2F-C28919FA9C02}"/>
              </a:ext>
            </a:extLst>
          </p:cNvPr>
          <p:cNvSpPr txBox="1"/>
          <p:nvPr/>
        </p:nvSpPr>
        <p:spPr>
          <a:xfrm>
            <a:off x="260141" y="402261"/>
            <a:ext cx="9826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O’Hare Airport Daily Average Ride-share and Taxi Trips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2BAA31-745F-417B-A6FF-1AE1C29C17A5}"/>
              </a:ext>
            </a:extLst>
          </p:cNvPr>
          <p:cNvSpPr/>
          <p:nvPr/>
        </p:nvSpPr>
        <p:spPr>
          <a:xfrm>
            <a:off x="152400" y="1133990"/>
            <a:ext cx="11887200" cy="2950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64BA3E-BA6B-476C-9B4C-51E4B88309F5}"/>
              </a:ext>
            </a:extLst>
          </p:cNvPr>
          <p:cNvSpPr/>
          <p:nvPr/>
        </p:nvSpPr>
        <p:spPr>
          <a:xfrm>
            <a:off x="152400" y="4084320"/>
            <a:ext cx="11890365" cy="25587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527910-4E64-40E4-861B-7B0963B49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0648" y="478997"/>
            <a:ext cx="718952" cy="4708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E49D28-A89B-446E-9D8F-84810F81F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5910" y="1154310"/>
            <a:ext cx="591724" cy="584776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60210FE-CCE2-4E0C-87FB-D4936F1D3E1D}"/>
              </a:ext>
            </a:extLst>
          </p:cNvPr>
          <p:cNvSpPr txBox="1">
            <a:spLocks/>
          </p:cNvSpPr>
          <p:nvPr/>
        </p:nvSpPr>
        <p:spPr>
          <a:xfrm>
            <a:off x="8569738" y="4269823"/>
            <a:ext cx="1251185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pickups</a:t>
            </a:r>
          </a:p>
        </p:txBody>
      </p:sp>
      <p:pic>
        <p:nvPicPr>
          <p:cNvPr id="36" name="Picture 35" descr="A picture containing text, yellow, sign&#10;&#10;Description automatically generated">
            <a:extLst>
              <a:ext uri="{FF2B5EF4-FFF2-40B4-BE49-F238E27FC236}">
                <a16:creationId xmlns:a16="http://schemas.microsoft.com/office/drawing/2014/main" id="{64931582-B2AC-4382-9838-1D41056A8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6151" y="4115596"/>
            <a:ext cx="575323" cy="575323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F42C0449-3CBD-415C-B4E7-CF2F3616069D}"/>
              </a:ext>
            </a:extLst>
          </p:cNvPr>
          <p:cNvSpPr txBox="1">
            <a:spLocks/>
          </p:cNvSpPr>
          <p:nvPr/>
        </p:nvSpPr>
        <p:spPr>
          <a:xfrm>
            <a:off x="2105721" y="4269823"/>
            <a:ext cx="1452069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drop-offs</a:t>
            </a:r>
          </a:p>
        </p:txBody>
      </p:sp>
    </p:spTree>
    <p:extLst>
      <p:ext uri="{BB962C8B-B14F-4D97-AF65-F5344CB8AC3E}">
        <p14:creationId xmlns:p14="http://schemas.microsoft.com/office/powerpoint/2010/main" val="268590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B54130-E757-4616-ADBF-E33C7146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579" y="4275374"/>
            <a:ext cx="5140034" cy="2173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4ACFE-9F13-4B95-B0DD-867A8BD4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966" y="1655375"/>
            <a:ext cx="5255937" cy="21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37587A-8E22-44CA-9450-17EA743AA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59" y="1656301"/>
            <a:ext cx="5238700" cy="21874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1858617" y="1203224"/>
            <a:ext cx="2093623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drop-offs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7AD07A-2B31-4F0F-9450-5C0C28744232}"/>
              </a:ext>
            </a:extLst>
          </p:cNvPr>
          <p:cNvSpPr txBox="1">
            <a:spLocks/>
          </p:cNvSpPr>
          <p:nvPr/>
        </p:nvSpPr>
        <p:spPr>
          <a:xfrm>
            <a:off x="8061559" y="1225086"/>
            <a:ext cx="1824121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pickups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EAC1D-4E46-4856-AE2F-C28919FA9C02}"/>
              </a:ext>
            </a:extLst>
          </p:cNvPr>
          <p:cNvSpPr txBox="1"/>
          <p:nvPr/>
        </p:nvSpPr>
        <p:spPr>
          <a:xfrm>
            <a:off x="260142" y="402261"/>
            <a:ext cx="98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Midway Airport Daily Average Ride-share and Taxi Trips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A60606-B5C4-4024-B0F7-8880B1D79972}"/>
              </a:ext>
            </a:extLst>
          </p:cNvPr>
          <p:cNvSpPr/>
          <p:nvPr/>
        </p:nvSpPr>
        <p:spPr>
          <a:xfrm>
            <a:off x="152400" y="1133990"/>
            <a:ext cx="11887200" cy="2913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3AB2E0-A73F-46A5-95F8-DB0F57AD1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648" y="478997"/>
            <a:ext cx="718952" cy="47081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FB1DEF1-5117-489D-8643-D7580BA55C0B}"/>
              </a:ext>
            </a:extLst>
          </p:cNvPr>
          <p:cNvSpPr/>
          <p:nvPr/>
        </p:nvSpPr>
        <p:spPr>
          <a:xfrm>
            <a:off x="152400" y="4047099"/>
            <a:ext cx="11890365" cy="2596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AEB1FA-F276-48F6-AD7B-22B2F79ED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5910" y="1154310"/>
            <a:ext cx="591724" cy="584776"/>
          </a:xfrm>
          <a:prstGeom prst="rect">
            <a:avLst/>
          </a:prstGeom>
        </p:spPr>
      </p:pic>
      <p:pic>
        <p:nvPicPr>
          <p:cNvPr id="32" name="Picture 31" descr="A picture containing text, yellow, sign&#10;&#10;Description automatically generated">
            <a:extLst>
              <a:ext uri="{FF2B5EF4-FFF2-40B4-BE49-F238E27FC236}">
                <a16:creationId xmlns:a16="http://schemas.microsoft.com/office/drawing/2014/main" id="{6A4115B3-868F-41EA-8741-59F76F388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6151" y="4115596"/>
            <a:ext cx="575323" cy="575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5BB3F0-B0A0-4144-B03E-07B2BFD9C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387" y="4246188"/>
            <a:ext cx="5162936" cy="2162786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99B7BC9-AC37-49BD-B542-3DC3FD305E77}"/>
              </a:ext>
            </a:extLst>
          </p:cNvPr>
          <p:cNvSpPr txBox="1">
            <a:spLocks/>
          </p:cNvSpPr>
          <p:nvPr/>
        </p:nvSpPr>
        <p:spPr>
          <a:xfrm>
            <a:off x="8569738" y="4269823"/>
            <a:ext cx="1251185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pickups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8C423B5-0EC2-437B-909C-F6EE44DA1E9A}"/>
              </a:ext>
            </a:extLst>
          </p:cNvPr>
          <p:cNvSpPr txBox="1">
            <a:spLocks/>
          </p:cNvSpPr>
          <p:nvPr/>
        </p:nvSpPr>
        <p:spPr>
          <a:xfrm>
            <a:off x="2105721" y="4269823"/>
            <a:ext cx="1452069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drop-offs</a:t>
            </a:r>
          </a:p>
        </p:txBody>
      </p:sp>
    </p:spTree>
    <p:extLst>
      <p:ext uri="{BB962C8B-B14F-4D97-AF65-F5344CB8AC3E}">
        <p14:creationId xmlns:p14="http://schemas.microsoft.com/office/powerpoint/2010/main" val="98378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4194842-F056-41CB-93B3-CDF52D808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6" y="1703350"/>
            <a:ext cx="5238255" cy="2149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1858617" y="1203224"/>
            <a:ext cx="2093623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drop-offs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7AD07A-2B31-4F0F-9450-5C0C28744232}"/>
              </a:ext>
            </a:extLst>
          </p:cNvPr>
          <p:cNvSpPr txBox="1">
            <a:spLocks/>
          </p:cNvSpPr>
          <p:nvPr/>
        </p:nvSpPr>
        <p:spPr>
          <a:xfrm>
            <a:off x="8061559" y="1225086"/>
            <a:ext cx="1824121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pickups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EAC1D-4E46-4856-AE2F-C28919FA9C02}"/>
              </a:ext>
            </a:extLst>
          </p:cNvPr>
          <p:cNvSpPr txBox="1"/>
          <p:nvPr/>
        </p:nvSpPr>
        <p:spPr>
          <a:xfrm>
            <a:off x="260142" y="402261"/>
            <a:ext cx="737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O’Hare Airport Daily Average Trips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2BAA31-745F-417B-A6FF-1AE1C29C17A5}"/>
              </a:ext>
            </a:extLst>
          </p:cNvPr>
          <p:cNvSpPr/>
          <p:nvPr/>
        </p:nvSpPr>
        <p:spPr>
          <a:xfrm>
            <a:off x="152400" y="1133990"/>
            <a:ext cx="11887200" cy="2950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64BA3E-BA6B-476C-9B4C-51E4B88309F5}"/>
              </a:ext>
            </a:extLst>
          </p:cNvPr>
          <p:cNvSpPr/>
          <p:nvPr/>
        </p:nvSpPr>
        <p:spPr>
          <a:xfrm>
            <a:off x="152400" y="4084320"/>
            <a:ext cx="11890365" cy="25587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527910-4E64-40E4-861B-7B0963B49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648" y="478997"/>
            <a:ext cx="718952" cy="470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0D1434-428D-4F1B-83A4-3C9A39765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036" y="1730501"/>
            <a:ext cx="5145940" cy="20899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1E49D28-A89B-446E-9D8F-84810F81F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910" y="1154310"/>
            <a:ext cx="591724" cy="584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D92712-A1C4-48BA-87D3-08C8C1396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036" y="4378930"/>
            <a:ext cx="5145940" cy="2084134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60210FE-CCE2-4E0C-87FB-D4936F1D3E1D}"/>
              </a:ext>
            </a:extLst>
          </p:cNvPr>
          <p:cNvSpPr txBox="1">
            <a:spLocks/>
          </p:cNvSpPr>
          <p:nvPr/>
        </p:nvSpPr>
        <p:spPr>
          <a:xfrm>
            <a:off x="8569738" y="4269823"/>
            <a:ext cx="1251185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pickups</a:t>
            </a:r>
          </a:p>
        </p:txBody>
      </p:sp>
      <p:pic>
        <p:nvPicPr>
          <p:cNvPr id="36" name="Picture 35" descr="A picture containing text, yellow, sign&#10;&#10;Description automatically generated">
            <a:extLst>
              <a:ext uri="{FF2B5EF4-FFF2-40B4-BE49-F238E27FC236}">
                <a16:creationId xmlns:a16="http://schemas.microsoft.com/office/drawing/2014/main" id="{64931582-B2AC-4382-9838-1D41056A8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6151" y="4115596"/>
            <a:ext cx="575323" cy="5753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B4A73A-4578-4220-946F-BE3B75DA0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61" y="4388950"/>
            <a:ext cx="5119848" cy="208413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F42C0449-3CBD-415C-B4E7-CF2F3616069D}"/>
              </a:ext>
            </a:extLst>
          </p:cNvPr>
          <p:cNvSpPr txBox="1">
            <a:spLocks/>
          </p:cNvSpPr>
          <p:nvPr/>
        </p:nvSpPr>
        <p:spPr>
          <a:xfrm>
            <a:off x="2105721" y="4269823"/>
            <a:ext cx="1452069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drop-offs</a:t>
            </a:r>
          </a:p>
        </p:txBody>
      </p:sp>
    </p:spTree>
    <p:extLst>
      <p:ext uri="{BB962C8B-B14F-4D97-AF65-F5344CB8AC3E}">
        <p14:creationId xmlns:p14="http://schemas.microsoft.com/office/powerpoint/2010/main" val="46677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A72FE2-12EA-406C-9C20-6770AA87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622" y="1666896"/>
            <a:ext cx="5175959" cy="2183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B1DBCA-6796-4478-A98C-ABCA2CD56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27" y="4285299"/>
            <a:ext cx="5167096" cy="2187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10BFAE-781A-4DA3-BC55-516C576B4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559" y="4301144"/>
            <a:ext cx="5167096" cy="21774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1858617" y="1203224"/>
            <a:ext cx="2093623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drop-offs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EAC1D-4E46-4856-AE2F-C28919FA9C02}"/>
              </a:ext>
            </a:extLst>
          </p:cNvPr>
          <p:cNvSpPr txBox="1"/>
          <p:nvPr/>
        </p:nvSpPr>
        <p:spPr>
          <a:xfrm>
            <a:off x="260142" y="402261"/>
            <a:ext cx="737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Midway Airport Daily Average Trips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A60606-B5C4-4024-B0F7-8880B1D79972}"/>
              </a:ext>
            </a:extLst>
          </p:cNvPr>
          <p:cNvSpPr/>
          <p:nvPr/>
        </p:nvSpPr>
        <p:spPr>
          <a:xfrm>
            <a:off x="152400" y="1133990"/>
            <a:ext cx="11887200" cy="2950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73AB2E0-A73F-46A5-95F8-DB0F57AD1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0648" y="478997"/>
            <a:ext cx="718952" cy="47081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FB1DEF1-5117-489D-8643-D7580BA55C0B}"/>
              </a:ext>
            </a:extLst>
          </p:cNvPr>
          <p:cNvSpPr/>
          <p:nvPr/>
        </p:nvSpPr>
        <p:spPr>
          <a:xfrm>
            <a:off x="152400" y="4084320"/>
            <a:ext cx="11890365" cy="25587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7AD07A-2B31-4F0F-9450-5C0C28744232}"/>
              </a:ext>
            </a:extLst>
          </p:cNvPr>
          <p:cNvSpPr txBox="1">
            <a:spLocks/>
          </p:cNvSpPr>
          <p:nvPr/>
        </p:nvSpPr>
        <p:spPr>
          <a:xfrm>
            <a:off x="8061559" y="1225086"/>
            <a:ext cx="1824121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pickups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AEB1FA-F276-48F6-AD7B-22B2F79ED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5910" y="1154310"/>
            <a:ext cx="591724" cy="584776"/>
          </a:xfrm>
          <a:prstGeom prst="rect">
            <a:avLst/>
          </a:prstGeom>
        </p:spPr>
      </p:pic>
      <p:pic>
        <p:nvPicPr>
          <p:cNvPr id="32" name="Picture 31" descr="A picture containing text, yellow, sign&#10;&#10;Description automatically generated">
            <a:extLst>
              <a:ext uri="{FF2B5EF4-FFF2-40B4-BE49-F238E27FC236}">
                <a16:creationId xmlns:a16="http://schemas.microsoft.com/office/drawing/2014/main" id="{6A4115B3-868F-41EA-8741-59F76F388A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6151" y="4115596"/>
            <a:ext cx="575323" cy="57532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83D7082-B467-4984-BAB5-AB386CDDEC36}"/>
              </a:ext>
            </a:extLst>
          </p:cNvPr>
          <p:cNvSpPr txBox="1">
            <a:spLocks/>
          </p:cNvSpPr>
          <p:nvPr/>
        </p:nvSpPr>
        <p:spPr>
          <a:xfrm>
            <a:off x="2105721" y="4269823"/>
            <a:ext cx="1452069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drop-offs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0D9C65B-CF53-42ED-9155-7BF40285BC8D}"/>
              </a:ext>
            </a:extLst>
          </p:cNvPr>
          <p:cNvSpPr txBox="1">
            <a:spLocks/>
          </p:cNvSpPr>
          <p:nvPr/>
        </p:nvSpPr>
        <p:spPr>
          <a:xfrm>
            <a:off x="8569738" y="4269823"/>
            <a:ext cx="1251185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pickups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A33DD-820F-4827-92C7-BF129E5DD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745" y="1644809"/>
            <a:ext cx="5142415" cy="218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5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1961125" y="1220021"/>
            <a:ext cx="2093623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drop-offs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7AD07A-2B31-4F0F-9450-5C0C28744232}"/>
              </a:ext>
            </a:extLst>
          </p:cNvPr>
          <p:cNvSpPr txBox="1">
            <a:spLocks/>
          </p:cNvSpPr>
          <p:nvPr/>
        </p:nvSpPr>
        <p:spPr>
          <a:xfrm>
            <a:off x="8061559" y="1225086"/>
            <a:ext cx="1824121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pickups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EAC1D-4E46-4856-AE2F-C28919FA9C02}"/>
              </a:ext>
            </a:extLst>
          </p:cNvPr>
          <p:cNvSpPr txBox="1"/>
          <p:nvPr/>
        </p:nvSpPr>
        <p:spPr>
          <a:xfrm>
            <a:off x="260142" y="402261"/>
            <a:ext cx="737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O’Hare Airport Daily Average Trips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1E49D28-A89B-446E-9D8F-84810F81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910" y="1154310"/>
            <a:ext cx="591724" cy="58477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32BAA31-745F-417B-A6FF-1AE1C29C17A5}"/>
              </a:ext>
            </a:extLst>
          </p:cNvPr>
          <p:cNvSpPr/>
          <p:nvPr/>
        </p:nvSpPr>
        <p:spPr>
          <a:xfrm>
            <a:off x="152400" y="1133990"/>
            <a:ext cx="11887200" cy="2950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64BA3E-BA6B-476C-9B4C-51E4B88309F5}"/>
              </a:ext>
            </a:extLst>
          </p:cNvPr>
          <p:cNvSpPr/>
          <p:nvPr/>
        </p:nvSpPr>
        <p:spPr>
          <a:xfrm>
            <a:off x="152400" y="4084320"/>
            <a:ext cx="11890365" cy="25587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picture containing text, yellow, sign&#10;&#10;Description automatically generated">
            <a:extLst>
              <a:ext uri="{FF2B5EF4-FFF2-40B4-BE49-F238E27FC236}">
                <a16:creationId xmlns:a16="http://schemas.microsoft.com/office/drawing/2014/main" id="{64931582-B2AC-4382-9838-1D41056A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151" y="4115596"/>
            <a:ext cx="575323" cy="5753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9527910-4E64-40E4-861B-7B0963B49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0648" y="478997"/>
            <a:ext cx="718952" cy="4708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0335D3-18D6-4490-AFD9-7383A9EED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981" y="1608880"/>
            <a:ext cx="3523328" cy="22522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4C52ED-D2C4-4CF3-B7D0-9A3CC6E69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4720" y="1617531"/>
            <a:ext cx="3523329" cy="22458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9DCA824-6DF1-4B50-BD27-4608FA7DE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3770" y="4384554"/>
            <a:ext cx="3411127" cy="2172064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60210FE-CCE2-4E0C-87FB-D4936F1D3E1D}"/>
              </a:ext>
            </a:extLst>
          </p:cNvPr>
          <p:cNvSpPr txBox="1">
            <a:spLocks/>
          </p:cNvSpPr>
          <p:nvPr/>
        </p:nvSpPr>
        <p:spPr>
          <a:xfrm>
            <a:off x="8569738" y="4269823"/>
            <a:ext cx="1251185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pickups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5E3FB1F-9248-48B7-9257-95362A1D9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972" y="4302459"/>
            <a:ext cx="3534229" cy="227127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F42C0449-3CBD-415C-B4E7-CF2F3616069D}"/>
              </a:ext>
            </a:extLst>
          </p:cNvPr>
          <p:cNvSpPr txBox="1">
            <a:spLocks/>
          </p:cNvSpPr>
          <p:nvPr/>
        </p:nvSpPr>
        <p:spPr>
          <a:xfrm>
            <a:off x="2371077" y="4305346"/>
            <a:ext cx="1452069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drop-offs</a:t>
            </a:r>
          </a:p>
        </p:txBody>
      </p:sp>
    </p:spTree>
    <p:extLst>
      <p:ext uri="{BB962C8B-B14F-4D97-AF65-F5344CB8AC3E}">
        <p14:creationId xmlns:p14="http://schemas.microsoft.com/office/powerpoint/2010/main" val="375014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53CF1F1-CC9C-4722-94DA-F3962E2C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998" y="1591305"/>
            <a:ext cx="3434445" cy="22861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541D2F-599C-4F00-915D-24C840754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471" y="4239664"/>
            <a:ext cx="3479430" cy="2323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F6F1087-0A2C-4942-B80F-B3923210B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973" y="4231273"/>
            <a:ext cx="3521270" cy="23527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1961125" y="1220021"/>
            <a:ext cx="2093623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drop-offs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7AD07A-2B31-4F0F-9450-5C0C28744232}"/>
              </a:ext>
            </a:extLst>
          </p:cNvPr>
          <p:cNvSpPr txBox="1">
            <a:spLocks/>
          </p:cNvSpPr>
          <p:nvPr/>
        </p:nvSpPr>
        <p:spPr>
          <a:xfrm>
            <a:off x="8061559" y="1225086"/>
            <a:ext cx="1824121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pickups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EAC1D-4E46-4856-AE2F-C28919FA9C02}"/>
              </a:ext>
            </a:extLst>
          </p:cNvPr>
          <p:cNvSpPr txBox="1"/>
          <p:nvPr/>
        </p:nvSpPr>
        <p:spPr>
          <a:xfrm>
            <a:off x="260142" y="402261"/>
            <a:ext cx="737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Midway Airport Daily Average Trips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1E49D28-A89B-446E-9D8F-84810F81F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910" y="1154310"/>
            <a:ext cx="591724" cy="58477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32BAA31-745F-417B-A6FF-1AE1C29C17A5}"/>
              </a:ext>
            </a:extLst>
          </p:cNvPr>
          <p:cNvSpPr/>
          <p:nvPr/>
        </p:nvSpPr>
        <p:spPr>
          <a:xfrm>
            <a:off x="152400" y="1133990"/>
            <a:ext cx="11887200" cy="2950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64BA3E-BA6B-476C-9B4C-51E4B88309F5}"/>
              </a:ext>
            </a:extLst>
          </p:cNvPr>
          <p:cNvSpPr/>
          <p:nvPr/>
        </p:nvSpPr>
        <p:spPr>
          <a:xfrm>
            <a:off x="152400" y="4084320"/>
            <a:ext cx="11890365" cy="25587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picture containing text, yellow, sign&#10;&#10;Description automatically generated">
            <a:extLst>
              <a:ext uri="{FF2B5EF4-FFF2-40B4-BE49-F238E27FC236}">
                <a16:creationId xmlns:a16="http://schemas.microsoft.com/office/drawing/2014/main" id="{64931582-B2AC-4382-9838-1D41056A8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6151" y="4115596"/>
            <a:ext cx="575323" cy="5753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9527910-4E64-40E4-861B-7B0963B49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0648" y="478997"/>
            <a:ext cx="718952" cy="470818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60210FE-CCE2-4E0C-87FB-D4936F1D3E1D}"/>
              </a:ext>
            </a:extLst>
          </p:cNvPr>
          <p:cNvSpPr txBox="1">
            <a:spLocks/>
          </p:cNvSpPr>
          <p:nvPr/>
        </p:nvSpPr>
        <p:spPr>
          <a:xfrm>
            <a:off x="8569738" y="4269823"/>
            <a:ext cx="1251185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pickups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42C0449-3CBD-415C-B4E7-CF2F3616069D}"/>
              </a:ext>
            </a:extLst>
          </p:cNvPr>
          <p:cNvSpPr txBox="1">
            <a:spLocks/>
          </p:cNvSpPr>
          <p:nvPr/>
        </p:nvSpPr>
        <p:spPr>
          <a:xfrm>
            <a:off x="2371077" y="4305346"/>
            <a:ext cx="1452069" cy="372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drop-offs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0FAE700-BC1D-4E7D-8CC1-BCBC915F0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461" y="1585311"/>
            <a:ext cx="3444707" cy="229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A946064-7ABD-47FD-9011-1A0B081771D2}"/>
              </a:ext>
            </a:extLst>
          </p:cNvPr>
          <p:cNvSpPr txBox="1"/>
          <p:nvPr/>
        </p:nvSpPr>
        <p:spPr>
          <a:xfrm>
            <a:off x="4250561" y="4027417"/>
            <a:ext cx="2961804" cy="271109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31592A-F6B4-4DC2-BD48-7A055FE0DC2E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89" y="2423145"/>
            <a:ext cx="6860222" cy="4537006"/>
          </a:xfrm>
        </p:spPr>
        <p:txBody>
          <a:bodyPr/>
          <a:lstStyle/>
          <a:p>
            <a:r>
              <a:rPr lang="en-US" b="1" dirty="0"/>
              <a:t>Car crashes </a:t>
            </a:r>
            <a:br>
              <a:rPr lang="en-US" b="1" dirty="0"/>
            </a:br>
            <a:r>
              <a:rPr lang="en-US" sz="2200" dirty="0"/>
              <a:t>(2018, 2019, 2020)</a:t>
            </a:r>
            <a:br>
              <a:rPr lang="en-US" sz="2200" dirty="0"/>
            </a:br>
            <a:r>
              <a:rPr lang="en-US" sz="2200" dirty="0"/>
              <a:t>328,795 crashes</a:t>
            </a:r>
            <a:br>
              <a:rPr lang="en-US" sz="2200" dirty="0"/>
            </a:br>
            <a:endParaRPr lang="en-US" sz="2200" dirty="0"/>
          </a:p>
          <a:p>
            <a:r>
              <a:rPr lang="en-US" b="1" dirty="0"/>
              <a:t>Transportation Network Providers TNP (Ride-share) </a:t>
            </a:r>
            <a:r>
              <a:rPr lang="en-US" sz="2200" dirty="0"/>
              <a:t>(2019, 2020) </a:t>
            </a:r>
            <a:br>
              <a:rPr lang="en-US" sz="2200" dirty="0"/>
            </a:br>
            <a:r>
              <a:rPr lang="en-US" sz="2200" dirty="0"/>
              <a:t>161,846,465 trips</a:t>
            </a:r>
            <a:br>
              <a:rPr lang="en-US" sz="2200" dirty="0"/>
            </a:br>
            <a:endParaRPr lang="en-US" sz="2200" dirty="0"/>
          </a:p>
          <a:p>
            <a:r>
              <a:rPr lang="en-US" b="1" dirty="0"/>
              <a:t>Taxi Companies</a:t>
            </a:r>
            <a:br>
              <a:rPr lang="en-US" dirty="0"/>
            </a:br>
            <a:r>
              <a:rPr lang="en-US" sz="2200" dirty="0"/>
              <a:t>(2019, 2020)</a:t>
            </a:r>
            <a:br>
              <a:rPr lang="en-US" sz="2200" dirty="0"/>
            </a:br>
            <a:r>
              <a:rPr lang="en-US" sz="2200" dirty="0"/>
              <a:t>20,365,840 trips</a:t>
            </a:r>
          </a:p>
          <a:p>
            <a:endParaRPr lang="en-US" b="1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85556"/>
            <a:ext cx="294460" cy="187367"/>
          </a:xfrm>
        </p:spPr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B341D-A9A1-4C34-B46A-E6DB9AECF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90" y="705176"/>
            <a:ext cx="2400953" cy="989234"/>
          </a:xfrm>
          <a:prstGeom prst="rect">
            <a:avLst/>
          </a:prstGeom>
        </p:spPr>
      </p:pic>
      <p:pic>
        <p:nvPicPr>
          <p:cNvPr id="25" name="Picture Placeholder 24" descr="A picture containing road, car, building, street&#10;&#10;Description automatically generated">
            <a:extLst>
              <a:ext uri="{FF2B5EF4-FFF2-40B4-BE49-F238E27FC236}">
                <a16:creationId xmlns:a16="http://schemas.microsoft.com/office/drawing/2014/main" id="{46C18918-C406-43B1-942A-4CFF24D965E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2132" r="22132"/>
          <a:stretch>
            <a:fillRect/>
          </a:stretch>
        </p:blipFill>
        <p:spPr>
          <a:xfrm>
            <a:off x="7530132" y="1"/>
            <a:ext cx="4661868" cy="4284122"/>
          </a:xfrm>
        </p:spPr>
      </p:pic>
      <p:pic>
        <p:nvPicPr>
          <p:cNvPr id="33" name="Picture 3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98B8A14-66B6-42AE-B2C9-1B010B186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596" y="4597415"/>
            <a:ext cx="3454123" cy="19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EAC1D-4E46-4856-AE2F-C28919FA9C02}"/>
              </a:ext>
            </a:extLst>
          </p:cNvPr>
          <p:cNvSpPr txBox="1"/>
          <p:nvPr/>
        </p:nvSpPr>
        <p:spPr>
          <a:xfrm>
            <a:off x="251446" y="559490"/>
            <a:ext cx="1023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Conclusion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FF7FEB-BD26-4CD7-AED1-659B2D800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984" y="1579865"/>
            <a:ext cx="7124375" cy="4537006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b="1" dirty="0"/>
              <a:t>Car crashes decreased during the pandemic</a:t>
            </a:r>
          </a:p>
          <a:p>
            <a:pPr>
              <a:spcBef>
                <a:spcPts val="1800"/>
              </a:spcBef>
            </a:pPr>
            <a:r>
              <a:rPr lang="en-US" sz="2200" b="1" dirty="0"/>
              <a:t>Monthly hit and run crashes percentage increased</a:t>
            </a:r>
          </a:p>
          <a:p>
            <a:pPr>
              <a:spcBef>
                <a:spcPts val="1800"/>
              </a:spcBef>
            </a:pPr>
            <a:r>
              <a:rPr lang="en-US" sz="2200" b="1" dirty="0"/>
              <a:t>Crashes percentage decreased during morning rush hours</a:t>
            </a:r>
          </a:p>
          <a:p>
            <a:pPr>
              <a:spcBef>
                <a:spcPts val="1800"/>
              </a:spcBef>
            </a:pPr>
            <a:r>
              <a:rPr lang="en-US" sz="2200" b="1" dirty="0"/>
              <a:t>Taxi rides decreased drastically </a:t>
            </a:r>
            <a:endParaRPr lang="ar-SA" sz="2200" b="1" dirty="0"/>
          </a:p>
          <a:p>
            <a:pPr>
              <a:spcBef>
                <a:spcPts val="1800"/>
              </a:spcBef>
            </a:pPr>
            <a:r>
              <a:rPr lang="en-US" sz="2200" b="1" dirty="0"/>
              <a:t>Ride-share business recovered better than taxis</a:t>
            </a:r>
          </a:p>
          <a:p>
            <a:pPr>
              <a:spcBef>
                <a:spcPts val="1800"/>
              </a:spcBef>
            </a:pPr>
            <a:r>
              <a:rPr lang="en-US" sz="2200" b="1" dirty="0"/>
              <a:t>People tip less in rideshares</a:t>
            </a:r>
          </a:p>
          <a:p>
            <a:pPr>
              <a:spcBef>
                <a:spcPts val="1800"/>
              </a:spcBef>
            </a:pPr>
            <a:r>
              <a:rPr lang="en-US" sz="2200" b="1" dirty="0"/>
              <a:t>Tippers percentage decreased in taxis the most</a:t>
            </a:r>
          </a:p>
          <a:p>
            <a:pPr>
              <a:spcBef>
                <a:spcPts val="1800"/>
              </a:spcBef>
            </a:pPr>
            <a:r>
              <a:rPr lang="en-US" sz="2200" b="1" dirty="0"/>
              <a:t>Rides to and from airports dropped dramatically</a:t>
            </a:r>
          </a:p>
          <a:p>
            <a:pPr>
              <a:spcBef>
                <a:spcPts val="1800"/>
              </a:spcBef>
            </a:pPr>
            <a:r>
              <a:rPr lang="en-US" sz="2200" b="1" dirty="0"/>
              <a:t>O’Hare rides are 3 times more than Midway’s</a:t>
            </a:r>
          </a:p>
          <a:p>
            <a:endParaRPr lang="en-US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4242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0EAC1D-4E46-4856-AE2F-C28919FA9C02}"/>
              </a:ext>
            </a:extLst>
          </p:cNvPr>
          <p:cNvSpPr txBox="1"/>
          <p:nvPr/>
        </p:nvSpPr>
        <p:spPr>
          <a:xfrm>
            <a:off x="251446" y="559490"/>
            <a:ext cx="10233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Contribution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67F3A8-F553-4431-810A-E6193EC38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984" y="1579865"/>
            <a:ext cx="8526456" cy="4537006"/>
          </a:xfrm>
        </p:spPr>
        <p:txBody>
          <a:bodyPr/>
          <a:lstStyle/>
          <a:p>
            <a:r>
              <a:rPr lang="en-US" b="1" dirty="0"/>
              <a:t>Demonstrated transportation services in different times</a:t>
            </a:r>
          </a:p>
          <a:p>
            <a:pPr marL="0" indent="0">
              <a:buNone/>
            </a:pPr>
            <a:endParaRPr lang="en-US" sz="2200" b="1" dirty="0"/>
          </a:p>
          <a:p>
            <a:r>
              <a:rPr lang="en-US" sz="2200" b="1" dirty="0"/>
              <a:t>Conducted comparisons between digital services and Taxis</a:t>
            </a:r>
          </a:p>
          <a:p>
            <a:endParaRPr lang="en-US" sz="2200" b="1" dirty="0"/>
          </a:p>
          <a:p>
            <a:r>
              <a:rPr lang="en-US" sz="2200" b="1" dirty="0"/>
              <a:t>Approached car crashes using multiple factors</a:t>
            </a:r>
          </a:p>
          <a:p>
            <a:endParaRPr lang="en-US" sz="2200" b="1" dirty="0"/>
          </a:p>
          <a:p>
            <a:r>
              <a:rPr lang="en-US" sz="2200" b="1" dirty="0"/>
              <a:t>Analyzed airport and hospital trips</a:t>
            </a:r>
          </a:p>
          <a:p>
            <a:endParaRPr lang="en-US" sz="2200" b="1" dirty="0"/>
          </a:p>
          <a:p>
            <a:r>
              <a:rPr lang="en-US" sz="2200" b="1" dirty="0"/>
              <a:t>Offered effective ways to understand the impact of COVID19 on transportation networks</a:t>
            </a:r>
          </a:p>
          <a:p>
            <a:endParaRPr lang="en-US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51712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ramadanfgannud@gmail.com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E1E6B-9EF0-4EC9-8454-9FDC62B52441}"/>
              </a:ext>
            </a:extLst>
          </p:cNvPr>
          <p:cNvSpPr txBox="1"/>
          <p:nvPr/>
        </p:nvSpPr>
        <p:spPr>
          <a:xfrm>
            <a:off x="6175529" y="1493886"/>
            <a:ext cx="2371372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BFAD6C-BE3E-4B3E-A7F1-09F517B98EFF}"/>
              </a:ext>
            </a:extLst>
          </p:cNvPr>
          <p:cNvSpPr txBox="1"/>
          <p:nvPr/>
        </p:nvSpPr>
        <p:spPr>
          <a:xfrm>
            <a:off x="6175529" y="4936577"/>
            <a:ext cx="965723" cy="5031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Placeholder 23" descr="A picture containing building, city, shore, resort&#10;&#10;Description automatically generated">
            <a:extLst>
              <a:ext uri="{FF2B5EF4-FFF2-40B4-BE49-F238E27FC236}">
                <a16:creationId xmlns:a16="http://schemas.microsoft.com/office/drawing/2014/main" id="{074E8E08-B84C-4659-86AA-754FCA2E2E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6647" b="166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133722-C145-4B92-BF2D-822AD0AFC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10" y="1890720"/>
            <a:ext cx="9590930" cy="42353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539059-6631-42E0-9DD3-218CF40BC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060" y="1356281"/>
            <a:ext cx="886121" cy="6999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AE3D889-B7A3-4C30-9624-0D15006A42CD}"/>
              </a:ext>
            </a:extLst>
          </p:cNvPr>
          <p:cNvSpPr txBox="1"/>
          <p:nvPr/>
        </p:nvSpPr>
        <p:spPr>
          <a:xfrm>
            <a:off x="251447" y="552812"/>
            <a:ext cx="6775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Monthly Car Crashes</a:t>
            </a:r>
          </a:p>
        </p:txBody>
      </p:sp>
    </p:spTree>
    <p:extLst>
      <p:ext uri="{BB962C8B-B14F-4D97-AF65-F5344CB8AC3E}">
        <p14:creationId xmlns:p14="http://schemas.microsoft.com/office/powerpoint/2010/main" val="399764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D37CBA-B346-4F32-BE26-2B99127FE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74" y="1829301"/>
            <a:ext cx="9633749" cy="4321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1C54B6-2E6F-489E-995B-EE3A4AC44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060" y="1356281"/>
            <a:ext cx="886121" cy="6999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3DAF25-0B4C-4E33-8D72-1166DCE18954}"/>
              </a:ext>
            </a:extLst>
          </p:cNvPr>
          <p:cNvSpPr txBox="1"/>
          <p:nvPr/>
        </p:nvSpPr>
        <p:spPr>
          <a:xfrm>
            <a:off x="251447" y="552812"/>
            <a:ext cx="6775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Monthly Hit and Run Percentage</a:t>
            </a:r>
          </a:p>
        </p:txBody>
      </p:sp>
    </p:spTree>
    <p:extLst>
      <p:ext uri="{BB962C8B-B14F-4D97-AF65-F5344CB8AC3E}">
        <p14:creationId xmlns:p14="http://schemas.microsoft.com/office/powerpoint/2010/main" val="640636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 descr="A picture containing text, street, outdoor, sign&#10;&#10;Description automatically generated">
            <a:extLst>
              <a:ext uri="{FF2B5EF4-FFF2-40B4-BE49-F238E27FC236}">
                <a16:creationId xmlns:a16="http://schemas.microsoft.com/office/drawing/2014/main" id="{021A0C56-A0FA-4676-9F87-7A93341B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827636"/>
            <a:ext cx="2218687" cy="15203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9BCE72-C368-4888-BE5C-AAADB719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13" y="1842268"/>
            <a:ext cx="4192456" cy="44479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6A780D6-778E-43FC-A541-F588B5395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707" y="1725241"/>
            <a:ext cx="886121" cy="6999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6F099F-23D2-4E86-AAB1-0BA9D6209127}"/>
              </a:ext>
            </a:extLst>
          </p:cNvPr>
          <p:cNvSpPr txBox="1"/>
          <p:nvPr/>
        </p:nvSpPr>
        <p:spPr>
          <a:xfrm>
            <a:off x="251446" y="552812"/>
            <a:ext cx="7785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Crashes Percentage By Street Direction</a:t>
            </a:r>
          </a:p>
        </p:txBody>
      </p:sp>
    </p:spTree>
    <p:extLst>
      <p:ext uri="{BB962C8B-B14F-4D97-AF65-F5344CB8AC3E}">
        <p14:creationId xmlns:p14="http://schemas.microsoft.com/office/powerpoint/2010/main" val="298233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Placeholder 16" descr="A clock on a building&#10;&#10;Description automatically generated with medium confidence">
            <a:extLst>
              <a:ext uri="{FF2B5EF4-FFF2-40B4-BE49-F238E27FC236}">
                <a16:creationId xmlns:a16="http://schemas.microsoft.com/office/drawing/2014/main" id="{F9903F51-FA28-4260-8E48-D728265993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56" b="3456"/>
          <a:stretch>
            <a:fillRect/>
          </a:stretch>
        </p:blipFill>
        <p:spPr>
          <a:xfrm>
            <a:off x="10185387" y="0"/>
            <a:ext cx="2006613" cy="1838960"/>
          </a:xfr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743012-9A61-4270-BC1A-D552D68C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3" y="1652180"/>
            <a:ext cx="10113438" cy="45322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965FDC-7E3A-4050-BF21-21F64BA8B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820" y="2729093"/>
            <a:ext cx="886121" cy="6999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186D4A0-C4E1-460E-B157-C8AEC0C14440}"/>
              </a:ext>
            </a:extLst>
          </p:cNvPr>
          <p:cNvSpPr txBox="1"/>
          <p:nvPr/>
        </p:nvSpPr>
        <p:spPr>
          <a:xfrm>
            <a:off x="251447" y="552812"/>
            <a:ext cx="5194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Crashes Percentage By Hour</a:t>
            </a:r>
          </a:p>
        </p:txBody>
      </p:sp>
    </p:spTree>
    <p:extLst>
      <p:ext uri="{BB962C8B-B14F-4D97-AF65-F5344CB8AC3E}">
        <p14:creationId xmlns:p14="http://schemas.microsoft.com/office/powerpoint/2010/main" val="24719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9001761" y="3254878"/>
            <a:ext cx="1711484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trips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7AD07A-2B31-4F0F-9450-5C0C28744232}"/>
              </a:ext>
            </a:extLst>
          </p:cNvPr>
          <p:cNvSpPr txBox="1">
            <a:spLocks/>
          </p:cNvSpPr>
          <p:nvPr/>
        </p:nvSpPr>
        <p:spPr>
          <a:xfrm>
            <a:off x="9368404" y="5858212"/>
            <a:ext cx="1711484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trips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E8BA16C-A5F1-41C4-BD5D-89EDD87C3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296" y="1645920"/>
            <a:ext cx="718952" cy="47081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64A3AE2-C2DD-4794-BA84-4DF26C7430BE}"/>
              </a:ext>
            </a:extLst>
          </p:cNvPr>
          <p:cNvSpPr txBox="1"/>
          <p:nvPr/>
        </p:nvSpPr>
        <p:spPr>
          <a:xfrm>
            <a:off x="200646" y="552812"/>
            <a:ext cx="7907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Monthly Ride-share and Taxi Trips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A0BB314-3F5F-4232-80D3-5390ABCCB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23" y="1339174"/>
            <a:ext cx="7381173" cy="38729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1A7C7F-72D1-42A8-9F7C-D6C3D90B9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22" y="5430346"/>
            <a:ext cx="7352598" cy="1089888"/>
          </a:xfrm>
          <a:prstGeom prst="rect">
            <a:avLst/>
          </a:prstGeom>
        </p:spPr>
      </p:pic>
      <p:pic>
        <p:nvPicPr>
          <p:cNvPr id="62" name="Picture 61" descr="A picture containing text, road, outdoor, traffic&#10;&#10;Description automatically generated">
            <a:extLst>
              <a:ext uri="{FF2B5EF4-FFF2-40B4-BE49-F238E27FC236}">
                <a16:creationId xmlns:a16="http://schemas.microsoft.com/office/drawing/2014/main" id="{5D83F11F-358F-46A9-878E-06416EBF1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1" y="0"/>
            <a:ext cx="2997199" cy="14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19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9103359" y="3159760"/>
            <a:ext cx="1711484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miles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299D8-6A15-430C-85B0-731BE786958C}"/>
              </a:ext>
            </a:extLst>
          </p:cNvPr>
          <p:cNvSpPr txBox="1"/>
          <p:nvPr/>
        </p:nvSpPr>
        <p:spPr>
          <a:xfrm>
            <a:off x="200646" y="552812"/>
            <a:ext cx="8963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Monthly Ride-share and Taxi Miles Traveled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379FA8E-0BFC-4239-B181-AAAFAADDD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3" y="1111812"/>
            <a:ext cx="7429363" cy="413363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335D316-7B5F-49E1-9EEE-3752C503B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3" y="5269128"/>
            <a:ext cx="7396384" cy="1330567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6C53E21C-E8E6-49CB-BD81-EFF37A25E353}"/>
              </a:ext>
            </a:extLst>
          </p:cNvPr>
          <p:cNvSpPr txBox="1">
            <a:spLocks/>
          </p:cNvSpPr>
          <p:nvPr/>
        </p:nvSpPr>
        <p:spPr>
          <a:xfrm>
            <a:off x="9461540" y="6008699"/>
            <a:ext cx="1711484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MILES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EDC1167-93D0-46C6-816E-7EC4C9D9F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40" y="11156"/>
            <a:ext cx="2724076" cy="14668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ED98CA2-71E5-4282-8E6F-A6D4B20F3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072" y="1377148"/>
            <a:ext cx="718952" cy="4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19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FF62C7-31EE-461C-80DC-28A1182C83D1}"/>
              </a:ext>
            </a:extLst>
          </p:cNvPr>
          <p:cNvSpPr txBox="1"/>
          <p:nvPr/>
        </p:nvSpPr>
        <p:spPr>
          <a:xfrm>
            <a:off x="4393096" y="4432852"/>
            <a:ext cx="2633869" cy="24251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B91C44-F7B1-40BC-B73A-0237D38D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309A6-A4DD-4187-888A-5AA1FF0C64DD}"/>
              </a:ext>
            </a:extLst>
          </p:cNvPr>
          <p:cNvSpPr txBox="1"/>
          <p:nvPr/>
        </p:nvSpPr>
        <p:spPr>
          <a:xfrm>
            <a:off x="417443" y="5525911"/>
            <a:ext cx="1441174" cy="13320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551817F-523F-4669-B798-9E8314359BC5}"/>
              </a:ext>
            </a:extLst>
          </p:cNvPr>
          <p:cNvSpPr txBox="1">
            <a:spLocks/>
          </p:cNvSpPr>
          <p:nvPr/>
        </p:nvSpPr>
        <p:spPr>
          <a:xfrm>
            <a:off x="9052559" y="3220720"/>
            <a:ext cx="1711484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Ride-share fares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7AD07A-2B31-4F0F-9450-5C0C28744232}"/>
              </a:ext>
            </a:extLst>
          </p:cNvPr>
          <p:cNvSpPr txBox="1">
            <a:spLocks/>
          </p:cNvSpPr>
          <p:nvPr/>
        </p:nvSpPr>
        <p:spPr>
          <a:xfrm>
            <a:off x="9470004" y="5887982"/>
            <a:ext cx="1711484" cy="4165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TAXI fares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A91E1D-CC6C-4EA2-8039-4435C4DF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19" y="1191413"/>
            <a:ext cx="7797774" cy="38277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C2F9B52-27A7-4FD1-87FF-4E617DCAE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5099275"/>
            <a:ext cx="7797388" cy="15774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40A05F7-B49F-4B16-A8F8-F0A215396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849" y="1517023"/>
            <a:ext cx="718952" cy="4708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C66285-FE05-4434-905A-8F0811DDD8DB}"/>
              </a:ext>
            </a:extLst>
          </p:cNvPr>
          <p:cNvSpPr txBox="1"/>
          <p:nvPr/>
        </p:nvSpPr>
        <p:spPr>
          <a:xfrm>
            <a:off x="251446" y="559490"/>
            <a:ext cx="7688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rbel" panose="020B0503020204020204" pitchFamily="34" charset="0"/>
              </a:rPr>
              <a:t>Monthly Ride-share and Taxi Total Fares</a:t>
            </a:r>
          </a:p>
        </p:txBody>
      </p:sp>
      <p:pic>
        <p:nvPicPr>
          <p:cNvPr id="10" name="Picture Placeholder 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B7D0A4F-F447-4EF2-A8E3-00FFAD3290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12408" t="6817" b="22555"/>
          <a:stretch/>
        </p:blipFill>
        <p:spPr>
          <a:xfrm>
            <a:off x="10149586" y="0"/>
            <a:ext cx="2042415" cy="1747520"/>
          </a:xfrm>
        </p:spPr>
      </p:pic>
    </p:spTree>
    <p:extLst>
      <p:ext uri="{BB962C8B-B14F-4D97-AF65-F5344CB8AC3E}">
        <p14:creationId xmlns:p14="http://schemas.microsoft.com/office/powerpoint/2010/main" val="2743347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21233</TotalTime>
  <Words>360</Words>
  <Application>Microsoft Office PowerPoint</Application>
  <PresentationFormat>Widescreen</PresentationFormat>
  <Paragraphs>105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Corbel</vt:lpstr>
      <vt:lpstr>Office Theme</vt:lpstr>
      <vt:lpstr>PowerPoint Presentation</vt:lpstr>
      <vt:lpstr>DATA 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Ramadan Gannud</dc:creator>
  <cp:lastModifiedBy>Ramadan Gannud</cp:lastModifiedBy>
  <cp:revision>162</cp:revision>
  <dcterms:created xsi:type="dcterms:W3CDTF">2021-05-04T07:52:20Z</dcterms:created>
  <dcterms:modified xsi:type="dcterms:W3CDTF">2021-05-24T18:49:09Z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